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2" r:id="rId4"/>
    <p:sldId id="273" r:id="rId5"/>
    <p:sldId id="259" r:id="rId6"/>
    <p:sldId id="268" r:id="rId7"/>
    <p:sldId id="269" r:id="rId8"/>
    <p:sldId id="258" r:id="rId9"/>
    <p:sldId id="276" r:id="rId10"/>
    <p:sldId id="277" r:id="rId11"/>
    <p:sldId id="275" r:id="rId12"/>
    <p:sldId id="271"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6" d="100"/>
          <a:sy n="106" d="100"/>
        </p:scale>
        <p:origin x="-90" y="-2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gif>
</file>

<file path=ppt/media/image11.jpeg>
</file>

<file path=ppt/media/image12.JPG>
</file>

<file path=ppt/media/image13.jpeg>
</file>

<file path=ppt/media/image14.JPG>
</file>

<file path=ppt/media/image15.JPG>
</file>

<file path=ppt/media/image2.png>
</file>

<file path=ppt/media/image3.png>
</file>

<file path=ppt/media/image4.pn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12/3/2015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12/3/2015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12/3/2015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12/3/2015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12/3/2015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12/3/2015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12/3/2015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‹Nr.›</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de-DE" dirty="0" smtClean="0"/>
              <a:t>Sensory-Evoked Potentials</a:t>
            </a:r>
            <a:endParaRPr lang="en-GB" dirty="0"/>
          </a:p>
        </p:txBody>
      </p:sp>
      <p:sp>
        <p:nvSpPr>
          <p:cNvPr id="3" name="Subtitle 2"/>
          <p:cNvSpPr>
            <a:spLocks noGrp="1"/>
          </p:cNvSpPr>
          <p:nvPr>
            <p:ph type="subTitle" idx="1"/>
          </p:nvPr>
        </p:nvSpPr>
        <p:spPr/>
        <p:txBody>
          <a:bodyPr/>
          <a:lstStyle/>
          <a:p>
            <a:r>
              <a:rPr lang="de-DE" dirty="0" smtClean="0"/>
              <a:t>„Introduction to EEG“</a:t>
            </a:r>
          </a:p>
          <a:p>
            <a:r>
              <a:rPr lang="de-DE" sz="1800" dirty="0" smtClean="0"/>
              <a:t>By Stephi Irving</a:t>
            </a:r>
            <a:endParaRPr lang="en-GB" sz="1800"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9195" t="22535" r="22433" b="33897"/>
          <a:stretch/>
        </p:blipFill>
        <p:spPr>
          <a:xfrm>
            <a:off x="8370754" y="3714142"/>
            <a:ext cx="3503053" cy="2987898"/>
          </a:xfrm>
          <a:prstGeom prst="rect">
            <a:avLst/>
          </a:prstGeom>
        </p:spPr>
      </p:pic>
    </p:spTree>
    <p:extLst>
      <p:ext uri="{BB962C8B-B14F-4D97-AF65-F5344CB8AC3E}">
        <p14:creationId xmlns:p14="http://schemas.microsoft.com/office/powerpoint/2010/main" val="19146976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Averaging</a:t>
            </a:r>
            <a:endParaRPr lang="en-GB" dirty="0"/>
          </a:p>
        </p:txBody>
      </p:sp>
      <p:sp>
        <p:nvSpPr>
          <p:cNvPr id="3" name="Content Placeholder 2"/>
          <p:cNvSpPr>
            <a:spLocks noGrp="1"/>
          </p:cNvSpPr>
          <p:nvPr>
            <p:ph idx="1"/>
          </p:nvPr>
        </p:nvSpPr>
        <p:spPr/>
        <p:txBody>
          <a:bodyPr/>
          <a:lstStyle/>
          <a:p>
            <a:pPr algn="just"/>
            <a:r>
              <a:rPr lang="en-GB" dirty="0" smtClean="0"/>
              <a:t>SEP </a:t>
            </a:r>
            <a:r>
              <a:rPr lang="en-GB" dirty="0"/>
              <a:t>amplitude is low compared to noise of motor activity, movement </a:t>
            </a:r>
            <a:r>
              <a:rPr lang="en-GB" dirty="0" err="1" smtClean="0"/>
              <a:t>artifact</a:t>
            </a:r>
            <a:r>
              <a:rPr lang="en-GB" dirty="0" smtClean="0"/>
              <a:t>, </a:t>
            </a:r>
            <a:r>
              <a:rPr lang="en-GB" dirty="0"/>
              <a:t>ECG, EEG and electromagnetic activity in the environment. </a:t>
            </a:r>
          </a:p>
          <a:p>
            <a:pPr algn="just"/>
            <a:r>
              <a:rPr lang="en-GB" dirty="0" smtClean="0"/>
              <a:t>Averaging </a:t>
            </a:r>
            <a:r>
              <a:rPr lang="en-GB" dirty="0"/>
              <a:t>summates activity that is time locked to the stimulus trigger while gradually subtracting random background </a:t>
            </a:r>
            <a:r>
              <a:rPr lang="en-GB" dirty="0" smtClean="0"/>
              <a:t>noise.</a:t>
            </a:r>
          </a:p>
          <a:p>
            <a:pPr algn="just"/>
            <a:r>
              <a:rPr lang="en-GB" dirty="0" smtClean="0"/>
              <a:t>Most </a:t>
            </a:r>
            <a:r>
              <a:rPr lang="en-GB" dirty="0" err="1"/>
              <a:t>artifacts</a:t>
            </a:r>
            <a:r>
              <a:rPr lang="en-GB" dirty="0"/>
              <a:t> can be eliminated by averages rejecting sweeps that contain waveforms exceeding fixed maximal amplitudes.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4790303" y="4761371"/>
            <a:ext cx="2248930" cy="1686698"/>
          </a:xfrm>
          <a:prstGeom prst="rect">
            <a:avLst/>
          </a:prstGeom>
        </p:spPr>
      </p:pic>
    </p:spTree>
    <p:extLst>
      <p:ext uri="{BB962C8B-B14F-4D97-AF65-F5344CB8AC3E}">
        <p14:creationId xmlns:p14="http://schemas.microsoft.com/office/powerpoint/2010/main" val="13022754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646111" y="452718"/>
            <a:ext cx="9404723" cy="1400530"/>
          </a:xfrm>
          <a:prstGeom prst="rect">
            <a:avLst/>
          </a:prstGeom>
        </p:spPr>
        <p:txBody>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de-DE" smtClean="0"/>
              <a:t>Averaging</a:t>
            </a:r>
            <a:endParaRPr lang="en-GB" dirty="0"/>
          </a:p>
        </p:txBody>
      </p:sp>
      <p:sp>
        <p:nvSpPr>
          <p:cNvPr id="3" name="Inhaltsplatzhalter 2"/>
          <p:cNvSpPr>
            <a:spLocks noGrp="1"/>
          </p:cNvSpPr>
          <p:nvPr>
            <p:ph idx="1"/>
          </p:nvPr>
        </p:nvSpPr>
        <p:spPr>
          <a:xfrm>
            <a:off x="4607859" y="2052918"/>
            <a:ext cx="5441994" cy="4195481"/>
          </a:xfrm>
        </p:spPr>
        <p:txBody>
          <a:bodyPr/>
          <a:lstStyle/>
          <a:p>
            <a:pPr algn="just"/>
            <a:r>
              <a:rPr lang="de-DE" dirty="0" smtClean="0"/>
              <a:t>Digital </a:t>
            </a:r>
            <a:r>
              <a:rPr lang="de-DE" dirty="0" err="1" smtClean="0"/>
              <a:t>values</a:t>
            </a:r>
            <a:r>
              <a:rPr lang="de-DE" dirty="0" smtClean="0"/>
              <a:t> </a:t>
            </a:r>
            <a:r>
              <a:rPr lang="de-DE" dirty="0" err="1" smtClean="0"/>
              <a:t>for</a:t>
            </a:r>
            <a:r>
              <a:rPr lang="de-DE" dirty="0" smtClean="0"/>
              <a:t> </a:t>
            </a:r>
            <a:r>
              <a:rPr lang="de-DE" dirty="0" err="1" smtClean="0"/>
              <a:t>each</a:t>
            </a:r>
            <a:r>
              <a:rPr lang="de-DE" dirty="0" smtClean="0"/>
              <a:t> time-point </a:t>
            </a:r>
            <a:r>
              <a:rPr lang="de-DE" dirty="0" err="1" smtClean="0"/>
              <a:t>are</a:t>
            </a:r>
            <a:r>
              <a:rPr lang="de-DE" dirty="0" smtClean="0"/>
              <a:t> </a:t>
            </a:r>
            <a:r>
              <a:rPr lang="de-DE" dirty="0" err="1" smtClean="0"/>
              <a:t>averaged</a:t>
            </a:r>
            <a:r>
              <a:rPr lang="de-DE" dirty="0" smtClean="0"/>
              <a:t> </a:t>
            </a:r>
            <a:r>
              <a:rPr lang="de-DE" dirty="0" err="1" smtClean="0"/>
              <a:t>to</a:t>
            </a:r>
            <a:r>
              <a:rPr lang="de-DE" dirty="0" smtClean="0"/>
              <a:t> </a:t>
            </a:r>
            <a:r>
              <a:rPr lang="de-DE" dirty="0" err="1" smtClean="0"/>
              <a:t>give</a:t>
            </a:r>
            <a:r>
              <a:rPr lang="de-DE" dirty="0" smtClean="0"/>
              <a:t> a </a:t>
            </a:r>
            <a:r>
              <a:rPr lang="de-DE" dirty="0" err="1" smtClean="0"/>
              <a:t>single</a:t>
            </a:r>
            <a:r>
              <a:rPr lang="de-DE" dirty="0" smtClean="0"/>
              <a:t> </a:t>
            </a:r>
            <a:r>
              <a:rPr lang="de-DE" dirty="0" err="1" smtClean="0"/>
              <a:t>vector</a:t>
            </a:r>
            <a:r>
              <a:rPr lang="de-DE" dirty="0" smtClean="0"/>
              <a:t> </a:t>
            </a:r>
            <a:r>
              <a:rPr lang="de-DE" dirty="0" err="1" smtClean="0"/>
              <a:t>of</a:t>
            </a:r>
            <a:r>
              <a:rPr lang="de-DE" dirty="0" smtClean="0"/>
              <a:t> </a:t>
            </a:r>
            <a:r>
              <a:rPr lang="de-DE" dirty="0" err="1" smtClean="0"/>
              <a:t>values</a:t>
            </a:r>
            <a:r>
              <a:rPr lang="de-DE" dirty="0" smtClean="0"/>
              <a:t>.</a:t>
            </a:r>
          </a:p>
          <a:p>
            <a:pPr algn="just"/>
            <a:r>
              <a:rPr lang="de-DE" dirty="0" smtClean="0"/>
              <a:t>The residual </a:t>
            </a:r>
            <a:r>
              <a:rPr lang="de-DE" dirty="0" err="1" smtClean="0"/>
              <a:t>waveform</a:t>
            </a:r>
            <a:r>
              <a:rPr lang="de-DE" dirty="0" smtClean="0"/>
              <a:t>  will </a:t>
            </a:r>
            <a:r>
              <a:rPr lang="de-DE" dirty="0" err="1" smtClean="0"/>
              <a:t>represent</a:t>
            </a:r>
            <a:r>
              <a:rPr lang="de-DE" dirty="0" smtClean="0"/>
              <a:t> </a:t>
            </a:r>
            <a:r>
              <a:rPr lang="de-DE" dirty="0" err="1" smtClean="0"/>
              <a:t>activity</a:t>
            </a:r>
            <a:r>
              <a:rPr lang="de-DE" dirty="0" smtClean="0"/>
              <a:t> </a:t>
            </a:r>
            <a:r>
              <a:rPr lang="de-DE" dirty="0" err="1" smtClean="0"/>
              <a:t>of</a:t>
            </a:r>
            <a:r>
              <a:rPr lang="de-DE" dirty="0" smtClean="0"/>
              <a:t> </a:t>
            </a:r>
            <a:r>
              <a:rPr lang="de-DE" dirty="0" err="1" smtClean="0"/>
              <a:t>the</a:t>
            </a:r>
            <a:r>
              <a:rPr lang="de-DE" dirty="0" smtClean="0"/>
              <a:t> te</a:t>
            </a:r>
            <a:r>
              <a:rPr lang="de-DE" dirty="0"/>
              <a:t>m</a:t>
            </a:r>
            <a:r>
              <a:rPr lang="de-DE" dirty="0" smtClean="0"/>
              <a:t>poral </a:t>
            </a:r>
            <a:r>
              <a:rPr lang="de-DE" dirty="0" err="1" smtClean="0"/>
              <a:t>relationship</a:t>
            </a:r>
            <a:r>
              <a:rPr lang="de-DE" dirty="0" smtClean="0"/>
              <a:t> </a:t>
            </a:r>
            <a:r>
              <a:rPr lang="de-DE" dirty="0" err="1" smtClean="0"/>
              <a:t>to</a:t>
            </a:r>
            <a:r>
              <a:rPr lang="de-DE" dirty="0" smtClean="0"/>
              <a:t> </a:t>
            </a:r>
            <a:r>
              <a:rPr lang="de-DE" dirty="0" err="1" smtClean="0"/>
              <a:t>the</a:t>
            </a:r>
            <a:r>
              <a:rPr lang="de-DE" dirty="0" smtClean="0"/>
              <a:t> SEP.</a:t>
            </a:r>
          </a:p>
          <a:p>
            <a:pPr algn="just"/>
            <a:r>
              <a:rPr lang="de-DE" dirty="0" err="1" smtClean="0"/>
              <a:t>Disadvantages</a:t>
            </a:r>
            <a:r>
              <a:rPr lang="de-DE" dirty="0" smtClean="0"/>
              <a:t>: </a:t>
            </a:r>
            <a:r>
              <a:rPr lang="de-DE" dirty="0" err="1" smtClean="0"/>
              <a:t>cannot</a:t>
            </a:r>
            <a:r>
              <a:rPr lang="de-DE" dirty="0" smtClean="0"/>
              <a:t> </a:t>
            </a:r>
            <a:r>
              <a:rPr lang="de-DE" dirty="0" err="1" smtClean="0"/>
              <a:t>give</a:t>
            </a:r>
            <a:r>
              <a:rPr lang="de-DE" dirty="0" smtClean="0"/>
              <a:t> </a:t>
            </a:r>
            <a:r>
              <a:rPr lang="de-DE" dirty="0" err="1" smtClean="0"/>
              <a:t>estimates</a:t>
            </a:r>
            <a:r>
              <a:rPr lang="de-DE" dirty="0" smtClean="0"/>
              <a:t> </a:t>
            </a:r>
            <a:r>
              <a:rPr lang="de-DE" dirty="0" err="1" smtClean="0"/>
              <a:t>of</a:t>
            </a:r>
            <a:r>
              <a:rPr lang="de-DE" dirty="0" smtClean="0"/>
              <a:t> SEPs </a:t>
            </a:r>
            <a:r>
              <a:rPr lang="de-DE" dirty="0" err="1" smtClean="0"/>
              <a:t>for</a:t>
            </a:r>
            <a:r>
              <a:rPr lang="de-DE" dirty="0" smtClean="0"/>
              <a:t> </a:t>
            </a:r>
            <a:r>
              <a:rPr lang="de-DE" dirty="0" err="1" smtClean="0"/>
              <a:t>single</a:t>
            </a:r>
            <a:r>
              <a:rPr lang="de-DE" dirty="0" smtClean="0"/>
              <a:t> </a:t>
            </a:r>
            <a:r>
              <a:rPr lang="de-DE" dirty="0" err="1" smtClean="0"/>
              <a:t>events</a:t>
            </a:r>
            <a:r>
              <a:rPr lang="de-DE" dirty="0"/>
              <a:t> </a:t>
            </a:r>
            <a:r>
              <a:rPr lang="de-DE" dirty="0" smtClean="0"/>
              <a:t>(e.g. </a:t>
            </a:r>
            <a:r>
              <a:rPr lang="de-DE" dirty="0" err="1" smtClean="0"/>
              <a:t>reaction</a:t>
            </a:r>
            <a:r>
              <a:rPr lang="de-DE" dirty="0" smtClean="0"/>
              <a:t> time). Average </a:t>
            </a:r>
            <a:r>
              <a:rPr lang="de-DE" dirty="0" err="1" smtClean="0"/>
              <a:t>waveform</a:t>
            </a:r>
            <a:r>
              <a:rPr lang="de-DE" dirty="0" smtClean="0"/>
              <a:t> </a:t>
            </a:r>
            <a:r>
              <a:rPr lang="de-DE" dirty="0" err="1" smtClean="0"/>
              <a:t>may</a:t>
            </a:r>
            <a:r>
              <a:rPr lang="de-DE" dirty="0" smtClean="0"/>
              <a:t> not </a:t>
            </a:r>
            <a:r>
              <a:rPr lang="de-DE" dirty="0" err="1" smtClean="0"/>
              <a:t>accurately</a:t>
            </a:r>
            <a:r>
              <a:rPr lang="de-DE" dirty="0" smtClean="0"/>
              <a:t> </a:t>
            </a:r>
            <a:r>
              <a:rPr lang="de-DE" dirty="0" err="1" smtClean="0"/>
              <a:t>depict</a:t>
            </a:r>
            <a:r>
              <a:rPr lang="de-DE" dirty="0" smtClean="0"/>
              <a:t> </a:t>
            </a:r>
            <a:r>
              <a:rPr lang="de-DE" dirty="0" err="1" smtClean="0"/>
              <a:t>the</a:t>
            </a:r>
            <a:r>
              <a:rPr lang="de-DE" dirty="0" smtClean="0"/>
              <a:t> </a:t>
            </a:r>
            <a:r>
              <a:rPr lang="de-DE" dirty="0" err="1" smtClean="0"/>
              <a:t>actual</a:t>
            </a:r>
            <a:r>
              <a:rPr lang="de-DE" dirty="0" smtClean="0"/>
              <a:t> </a:t>
            </a:r>
            <a:r>
              <a:rPr lang="de-DE" dirty="0" err="1" smtClean="0"/>
              <a:t>waveform</a:t>
            </a:r>
            <a:r>
              <a:rPr lang="de-DE" dirty="0" smtClean="0"/>
              <a:t> </a:t>
            </a:r>
            <a:r>
              <a:rPr lang="de-DE" dirty="0" err="1" smtClean="0"/>
              <a:t>recorded</a:t>
            </a:r>
            <a:r>
              <a:rPr lang="de-DE" dirty="0" smtClean="0"/>
              <a:t>. </a:t>
            </a:r>
            <a:endParaRPr lang="en-GB" dirty="0"/>
          </a:p>
        </p:txBody>
      </p:sp>
      <p:sp>
        <p:nvSpPr>
          <p:cNvPr id="6" name="AutoShape 2" descr="Displaying FullSizeRender.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027" name="Picture 3" descr="C:\Users\sirving\Downloads\FullSizeRend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0375" y="2042991"/>
            <a:ext cx="3795528" cy="3623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30866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27130" b="10758"/>
          <a:stretch/>
        </p:blipFill>
        <p:spPr>
          <a:xfrm>
            <a:off x="369194" y="2511380"/>
            <a:ext cx="6096000" cy="3786389"/>
          </a:xfrm>
          <a:prstGeom prst="rect">
            <a:avLst/>
          </a:prstGeom>
        </p:spPr>
      </p:pic>
      <p:pic>
        <p:nvPicPr>
          <p:cNvPr id="19" name="Picture 18"/>
          <p:cNvPicPr>
            <a:picLocks noChangeAspect="1"/>
          </p:cNvPicPr>
          <p:nvPr/>
        </p:nvPicPr>
        <p:blipFill rotWithShape="1">
          <a:blip r:embed="rId3">
            <a:extLst>
              <a:ext uri="{28A0092B-C50C-407E-A947-70E740481C1C}">
                <a14:useLocalDpi xmlns:a14="http://schemas.microsoft.com/office/drawing/2010/main" val="0"/>
              </a:ext>
            </a:extLst>
          </a:blip>
          <a:srcRect t="30985" b="13803"/>
          <a:stretch/>
        </p:blipFill>
        <p:spPr>
          <a:xfrm>
            <a:off x="6465194" y="2511380"/>
            <a:ext cx="5142945" cy="3786389"/>
          </a:xfrm>
          <a:prstGeom prst="rect">
            <a:avLst/>
          </a:prstGeom>
        </p:spPr>
      </p:pic>
      <p:sp>
        <p:nvSpPr>
          <p:cNvPr id="20" name="TextBox 19"/>
          <p:cNvSpPr txBox="1"/>
          <p:nvPr/>
        </p:nvSpPr>
        <p:spPr>
          <a:xfrm>
            <a:off x="1133341" y="502276"/>
            <a:ext cx="9337183" cy="1107996"/>
          </a:xfrm>
          <a:prstGeom prst="rect">
            <a:avLst/>
          </a:prstGeom>
          <a:noFill/>
        </p:spPr>
        <p:txBody>
          <a:bodyPr wrap="square" rtlCol="0">
            <a:spAutoFit/>
          </a:bodyPr>
          <a:lstStyle/>
          <a:p>
            <a:pPr algn="ctr"/>
            <a:r>
              <a:rPr lang="de-DE" sz="6600" dirty="0" smtClean="0"/>
              <a:t>Thank you!</a:t>
            </a:r>
            <a:endParaRPr lang="en-GB" sz="6600" dirty="0"/>
          </a:p>
        </p:txBody>
      </p:sp>
    </p:spTree>
    <p:extLst>
      <p:ext uri="{BB962C8B-B14F-4D97-AF65-F5344CB8AC3E}">
        <p14:creationId xmlns:p14="http://schemas.microsoft.com/office/powerpoint/2010/main" val="34659450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de-DE" dirty="0" smtClean="0"/>
              <a:t>General Info</a:t>
            </a:r>
            <a:endParaRPr lang="en-GB" dirty="0"/>
          </a:p>
        </p:txBody>
      </p:sp>
      <p:sp>
        <p:nvSpPr>
          <p:cNvPr id="6" name="Content Placeholder 5"/>
          <p:cNvSpPr>
            <a:spLocks noGrp="1"/>
          </p:cNvSpPr>
          <p:nvPr>
            <p:ph idx="1"/>
          </p:nvPr>
        </p:nvSpPr>
        <p:spPr>
          <a:xfrm>
            <a:off x="352370" y="1920492"/>
            <a:ext cx="11271219" cy="4068416"/>
          </a:xfrm>
        </p:spPr>
        <p:txBody>
          <a:bodyPr>
            <a:normAutofit/>
          </a:bodyPr>
          <a:lstStyle/>
          <a:p>
            <a:pPr algn="just"/>
            <a:r>
              <a:rPr lang="de-DE" sz="2400" dirty="0" smtClean="0"/>
              <a:t>An </a:t>
            </a:r>
            <a:r>
              <a:rPr lang="de-DE" sz="2400" dirty="0"/>
              <a:t>evoked potential is an electrical potential from the nervous system following the presentation </a:t>
            </a:r>
            <a:r>
              <a:rPr lang="de-DE" sz="2400" dirty="0" smtClean="0"/>
              <a:t>of sensory stimuli. </a:t>
            </a:r>
            <a:r>
              <a:rPr lang="de-DE" sz="2400" dirty="0"/>
              <a:t>It is distinct from spontaneous potentials</a:t>
            </a:r>
            <a:r>
              <a:rPr lang="de-DE" sz="2400" dirty="0" smtClean="0"/>
              <a:t>. </a:t>
            </a:r>
          </a:p>
          <a:p>
            <a:pPr algn="just"/>
            <a:r>
              <a:rPr lang="en-GB" sz="2400" dirty="0"/>
              <a:t>Sensory-evoked potential (SEP) describes the responses of the sensory pathways to sensory or electrical </a:t>
            </a:r>
            <a:r>
              <a:rPr lang="en-GB" sz="2400" dirty="0" smtClean="0"/>
              <a:t>stimuli (auditory, visual, somatosensory). </a:t>
            </a:r>
          </a:p>
          <a:p>
            <a:pPr algn="just"/>
            <a:r>
              <a:rPr lang="en-GB" sz="2400" dirty="0" smtClean="0"/>
              <a:t>The </a:t>
            </a:r>
            <a:r>
              <a:rPr lang="en-GB" sz="2400" dirty="0"/>
              <a:t>basic principles of </a:t>
            </a:r>
            <a:r>
              <a:rPr lang="en-GB" sz="2400" dirty="0" smtClean="0"/>
              <a:t>SEP </a:t>
            </a:r>
            <a:r>
              <a:rPr lang="en-GB" sz="2400" dirty="0"/>
              <a:t>monitoring </a:t>
            </a:r>
            <a:r>
              <a:rPr lang="en-GB" sz="2400" dirty="0" smtClean="0"/>
              <a:t>involves </a:t>
            </a:r>
            <a:r>
              <a:rPr lang="en-GB" sz="2400" dirty="0"/>
              <a:t>identification of a neurologic region at risk, selection and stimulation of a nerve that carries a signal through the </a:t>
            </a:r>
            <a:r>
              <a:rPr lang="en-GB" sz="2400" dirty="0" smtClean="0"/>
              <a:t>at-risk </a:t>
            </a:r>
            <a:r>
              <a:rPr lang="en-GB" sz="2400" dirty="0"/>
              <a:t>region, and recording and </a:t>
            </a:r>
            <a:r>
              <a:rPr lang="en-GB" sz="2400" dirty="0" smtClean="0"/>
              <a:t>interpreting </a:t>
            </a:r>
            <a:r>
              <a:rPr lang="en-GB" sz="2400" dirty="0"/>
              <a:t>the signal at certain </a:t>
            </a:r>
            <a:r>
              <a:rPr lang="en-GB" sz="2400" dirty="0" smtClean="0"/>
              <a:t>standardised </a:t>
            </a:r>
            <a:r>
              <a:rPr lang="en-GB" sz="2400" dirty="0"/>
              <a:t>points along the pathway.</a:t>
            </a:r>
            <a:r>
              <a:rPr lang="de-DE" sz="2400" dirty="0" smtClean="0"/>
              <a:t> </a:t>
            </a:r>
          </a:p>
          <a:p>
            <a:pPr algn="just"/>
            <a:endParaRPr lang="de-DE" sz="2400" dirty="0" smtClean="0"/>
          </a:p>
          <a:p>
            <a:pPr algn="just"/>
            <a:endParaRPr lang="en-GB" sz="2400" dirty="0"/>
          </a:p>
          <a:p>
            <a:pPr algn="just"/>
            <a:endParaRPr lang="de-DE" sz="2400" dirty="0" smtClean="0"/>
          </a:p>
          <a:p>
            <a:pPr algn="just"/>
            <a:endParaRPr lang="de-DE" sz="2400" dirty="0"/>
          </a:p>
          <a:p>
            <a:endParaRPr lang="de-DE" sz="2400" dirty="0"/>
          </a:p>
          <a:p>
            <a:endParaRPr lang="en-GB" sz="2400" dirty="0"/>
          </a:p>
        </p:txBody>
      </p:sp>
    </p:spTree>
    <p:extLst>
      <p:ext uri="{BB962C8B-B14F-4D97-AF65-F5344CB8AC3E}">
        <p14:creationId xmlns:p14="http://schemas.microsoft.com/office/powerpoint/2010/main" val="37149270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1061" y="1562588"/>
            <a:ext cx="11410122" cy="3297736"/>
          </a:xfrm>
        </p:spPr>
        <p:txBody>
          <a:bodyPr>
            <a:normAutofit/>
          </a:bodyPr>
          <a:lstStyle/>
          <a:p>
            <a:pPr algn="just"/>
            <a:r>
              <a:rPr lang="de-DE" dirty="0" smtClean="0"/>
              <a:t>SEPs </a:t>
            </a:r>
            <a:r>
              <a:rPr lang="de-DE" dirty="0"/>
              <a:t>are </a:t>
            </a:r>
            <a:r>
              <a:rPr lang="de-DE" dirty="0" smtClean="0"/>
              <a:t>obtained </a:t>
            </a:r>
            <a:r>
              <a:rPr lang="de-DE" dirty="0"/>
              <a:t>by stimulating </a:t>
            </a:r>
            <a:r>
              <a:rPr lang="de-DE" dirty="0" smtClean="0"/>
              <a:t>with </a:t>
            </a:r>
            <a:r>
              <a:rPr lang="de-DE" dirty="0"/>
              <a:t>an electrical impulse, which is then recorded from the scalp.</a:t>
            </a:r>
          </a:p>
          <a:p>
            <a:pPr algn="just"/>
            <a:r>
              <a:rPr lang="de-DE" dirty="0"/>
              <a:t>Mostly used in the operating theatre and clinical research</a:t>
            </a:r>
            <a:r>
              <a:rPr lang="de-DE" dirty="0" smtClean="0"/>
              <a:t>. </a:t>
            </a:r>
            <a:r>
              <a:rPr lang="en-GB" dirty="0"/>
              <a:t>Intra-operative monitoring of SEPs is used to assess the functional integrity of CNS pathways during operations that put the spinal cord or brain at risk. </a:t>
            </a:r>
          </a:p>
          <a:p>
            <a:pPr algn="just"/>
            <a:r>
              <a:rPr lang="de-DE" dirty="0" smtClean="0"/>
              <a:t>Amplitudes </a:t>
            </a:r>
            <a:r>
              <a:rPr lang="de-DE" dirty="0"/>
              <a:t>tend to be low and noise levels are high (background EEG, scalp muscle EMG, electrical devices nearby, etc.). Therefore the signal must be averaged.</a:t>
            </a:r>
          </a:p>
          <a:p>
            <a:pPr algn="just"/>
            <a:r>
              <a:rPr lang="de-DE" dirty="0"/>
              <a:t>Averaging improves the signal-to-noise </a:t>
            </a:r>
            <a:r>
              <a:rPr lang="de-DE" dirty="0" smtClean="0"/>
              <a:t>ratio. During </a:t>
            </a:r>
            <a:r>
              <a:rPr lang="de-DE" dirty="0"/>
              <a:t>surgery, 100-1,000 averages are used to resolve the evoked potential.</a:t>
            </a:r>
          </a:p>
          <a:p>
            <a:endParaRPr lang="en-GB" dirty="0"/>
          </a:p>
          <a:p>
            <a:pPr algn="just"/>
            <a:endParaRPr lang="de-DE" dirty="0"/>
          </a:p>
          <a:p>
            <a:pPr algn="just"/>
            <a:endParaRPr lang="de-DE" dirty="0"/>
          </a:p>
          <a:p>
            <a:endParaRPr lang="de-DE" dirty="0"/>
          </a:p>
          <a:p>
            <a:endParaRPr lang="en-GB" dirty="0"/>
          </a:p>
          <a:p>
            <a:endParaRPr lang="en-GB" dirty="0"/>
          </a:p>
        </p:txBody>
      </p:sp>
      <p:sp>
        <p:nvSpPr>
          <p:cNvPr id="4" name="Title 4"/>
          <p:cNvSpPr>
            <a:spLocks noGrp="1"/>
          </p:cNvSpPr>
          <p:nvPr>
            <p:ph type="title"/>
          </p:nvPr>
        </p:nvSpPr>
        <p:spPr/>
        <p:txBody>
          <a:bodyPr/>
          <a:lstStyle/>
          <a:p>
            <a:r>
              <a:rPr lang="de-DE" dirty="0" smtClean="0"/>
              <a:t>General Info</a:t>
            </a:r>
            <a:endParaRPr lang="en-GB"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13897" t="19717" r="10188" b="15869"/>
          <a:stretch/>
        </p:blipFill>
        <p:spPr>
          <a:xfrm>
            <a:off x="4684703" y="4860324"/>
            <a:ext cx="2782837" cy="1770896"/>
          </a:xfrm>
          <a:prstGeom prst="rect">
            <a:avLst/>
          </a:prstGeom>
        </p:spPr>
      </p:pic>
    </p:spTree>
    <p:extLst>
      <p:ext uri="{BB962C8B-B14F-4D97-AF65-F5344CB8AC3E}">
        <p14:creationId xmlns:p14="http://schemas.microsoft.com/office/powerpoint/2010/main" val="13581407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Methods</a:t>
            </a:r>
            <a:endParaRPr lang="en-GB" dirty="0"/>
          </a:p>
        </p:txBody>
      </p:sp>
      <p:sp>
        <p:nvSpPr>
          <p:cNvPr id="3" name="Content Placeholder 2"/>
          <p:cNvSpPr>
            <a:spLocks noGrp="1"/>
          </p:cNvSpPr>
          <p:nvPr>
            <p:ph idx="1"/>
          </p:nvPr>
        </p:nvSpPr>
        <p:spPr>
          <a:xfrm>
            <a:off x="646111" y="1853248"/>
            <a:ext cx="10993954" cy="4195481"/>
          </a:xfrm>
        </p:spPr>
        <p:txBody>
          <a:bodyPr>
            <a:normAutofit fontScale="92500" lnSpcReduction="20000"/>
          </a:bodyPr>
          <a:lstStyle/>
          <a:p>
            <a:pPr algn="just"/>
            <a:r>
              <a:rPr lang="en-GB" dirty="0" smtClean="0"/>
              <a:t>Peripheral </a:t>
            </a:r>
            <a:r>
              <a:rPr lang="en-GB" dirty="0"/>
              <a:t>nerves, such as the median, ulnar, </a:t>
            </a:r>
            <a:r>
              <a:rPr lang="en-GB" dirty="0" smtClean="0"/>
              <a:t>peroneal, or </a:t>
            </a:r>
            <a:r>
              <a:rPr lang="en-GB" dirty="0" err="1"/>
              <a:t>tibial</a:t>
            </a:r>
            <a:r>
              <a:rPr lang="en-GB" dirty="0"/>
              <a:t> nerves, are typically </a:t>
            </a:r>
            <a:r>
              <a:rPr lang="en-GB" dirty="0" smtClean="0"/>
              <a:t>stimulated. </a:t>
            </a:r>
          </a:p>
          <a:p>
            <a:pPr algn="just"/>
            <a:r>
              <a:rPr lang="en-GB" dirty="0" smtClean="0"/>
              <a:t>Recording </a:t>
            </a:r>
            <a:r>
              <a:rPr lang="en-GB" dirty="0"/>
              <a:t>is done either cortically or at the level of the spinal cord above the surgical procedure. </a:t>
            </a:r>
            <a:endParaRPr lang="en-GB" dirty="0" smtClean="0"/>
          </a:p>
          <a:p>
            <a:pPr algn="just"/>
            <a:r>
              <a:rPr lang="en-GB" dirty="0" smtClean="0"/>
              <a:t>Intra-operative </a:t>
            </a:r>
            <a:r>
              <a:rPr lang="en-GB" dirty="0"/>
              <a:t>monitoring of </a:t>
            </a:r>
            <a:r>
              <a:rPr lang="en-GB" dirty="0" smtClean="0"/>
              <a:t>SEPs </a:t>
            </a:r>
            <a:r>
              <a:rPr lang="en-GB" dirty="0"/>
              <a:t>is most commonly used during </a:t>
            </a:r>
            <a:r>
              <a:rPr lang="en-GB" dirty="0" smtClean="0"/>
              <a:t>surgery: </a:t>
            </a:r>
          </a:p>
          <a:p>
            <a:pPr lvl="1" algn="just"/>
            <a:r>
              <a:rPr lang="en-GB" dirty="0" smtClean="0"/>
              <a:t>In monitoring </a:t>
            </a:r>
            <a:r>
              <a:rPr lang="en-GB" dirty="0"/>
              <a:t>patients undergoing corrective </a:t>
            </a:r>
            <a:r>
              <a:rPr lang="en-GB" dirty="0" smtClean="0"/>
              <a:t>surgery, e.g. scoliosis. </a:t>
            </a:r>
          </a:p>
          <a:p>
            <a:pPr lvl="1" algn="just"/>
            <a:r>
              <a:rPr lang="en-GB" dirty="0" smtClean="0"/>
              <a:t>Several </a:t>
            </a:r>
            <a:r>
              <a:rPr lang="en-GB" dirty="0"/>
              <a:t>different techniques are commonly used, including stimulation of a relevant peripheral nerve with monitoring from the scalp, from </a:t>
            </a:r>
            <a:r>
              <a:rPr lang="en-GB" dirty="0" err="1"/>
              <a:t>interspinous</a:t>
            </a:r>
            <a:r>
              <a:rPr lang="en-GB" dirty="0"/>
              <a:t> ligament needle electrodes, or from catheter electrodes in the epidural space. </a:t>
            </a:r>
          </a:p>
          <a:p>
            <a:pPr algn="just"/>
            <a:r>
              <a:rPr lang="en-GB" dirty="0"/>
              <a:t>Brainstem auditory-evoked potentials (BAEPs) are generated in response to auditory clicks and can define the functional status of the auditory nerve. </a:t>
            </a:r>
            <a:endParaRPr lang="en-GB" dirty="0" smtClean="0"/>
          </a:p>
          <a:p>
            <a:pPr algn="just"/>
            <a:r>
              <a:rPr lang="en-GB" dirty="0" smtClean="0"/>
              <a:t>Visual-evoked </a:t>
            </a:r>
            <a:r>
              <a:rPr lang="en-GB" dirty="0"/>
              <a:t>potentials (VEPs) with light flashes are used to track visual signals from the retina to the occipital cortex. VEP monitoring has been used for surgery on lesions near the optic chiasm. </a:t>
            </a:r>
          </a:p>
        </p:txBody>
      </p:sp>
    </p:spTree>
    <p:extLst>
      <p:ext uri="{BB962C8B-B14F-4D97-AF65-F5344CB8AC3E}">
        <p14:creationId xmlns:p14="http://schemas.microsoft.com/office/powerpoint/2010/main" val="41297102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Somatosensory-evoked potentials</a:t>
            </a:r>
            <a:endParaRPr lang="en-GB" dirty="0"/>
          </a:p>
        </p:txBody>
      </p:sp>
      <p:sp>
        <p:nvSpPr>
          <p:cNvPr id="3" name="Content Placeholder 2"/>
          <p:cNvSpPr>
            <a:spLocks noGrp="1"/>
          </p:cNvSpPr>
          <p:nvPr>
            <p:ph idx="1"/>
          </p:nvPr>
        </p:nvSpPr>
        <p:spPr>
          <a:xfrm>
            <a:off x="3863546" y="2571902"/>
            <a:ext cx="7743568" cy="4195481"/>
          </a:xfrm>
        </p:spPr>
        <p:txBody>
          <a:bodyPr/>
          <a:lstStyle/>
          <a:p>
            <a:r>
              <a:rPr lang="de-DE" dirty="0" smtClean="0"/>
              <a:t>Stimulus: electrical-square wave pulse by surface or needle electrode.</a:t>
            </a:r>
          </a:p>
          <a:p>
            <a:pPr algn="just"/>
            <a:r>
              <a:rPr lang="de-DE" dirty="0" smtClean="0"/>
              <a:t>Duration: 100-300 micro seconds at a rate of 3-7 stimuli per second.</a:t>
            </a:r>
          </a:p>
          <a:p>
            <a:r>
              <a:rPr lang="de-DE" dirty="0" smtClean="0"/>
              <a:t>Sites: ERB‘s point (N9), C2 or C5 (cervical spine), C3 or C4  (contralateral cortex).</a:t>
            </a:r>
          </a:p>
          <a:p>
            <a:r>
              <a:rPr lang="de-DE" dirty="0" smtClean="0"/>
              <a:t>Reference: forehead Fz</a:t>
            </a:r>
            <a:endParaRPr lang="en-GB"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r="50901"/>
          <a:stretch/>
        </p:blipFill>
        <p:spPr>
          <a:xfrm>
            <a:off x="271849" y="1417428"/>
            <a:ext cx="3410464" cy="5209561"/>
          </a:xfrm>
          <a:prstGeom prst="rect">
            <a:avLst/>
          </a:prstGeom>
        </p:spPr>
      </p:pic>
    </p:spTree>
    <p:extLst>
      <p:ext uri="{BB962C8B-B14F-4D97-AF65-F5344CB8AC3E}">
        <p14:creationId xmlns:p14="http://schemas.microsoft.com/office/powerpoint/2010/main" val="9911945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dirty="0" smtClean="0"/>
              <a:t>SEPs</a:t>
            </a:r>
            <a:endParaRPr lang="en-GB" dirty="0"/>
          </a:p>
        </p:txBody>
      </p:sp>
      <p:sp>
        <p:nvSpPr>
          <p:cNvPr id="10" name="Content Placeholder 9"/>
          <p:cNvSpPr>
            <a:spLocks noGrp="1"/>
          </p:cNvSpPr>
          <p:nvPr>
            <p:ph idx="1"/>
          </p:nvPr>
        </p:nvSpPr>
        <p:spPr>
          <a:xfrm>
            <a:off x="2792627" y="2052918"/>
            <a:ext cx="9045146" cy="2980401"/>
          </a:xfrm>
        </p:spPr>
        <p:txBody>
          <a:bodyPr>
            <a:normAutofit/>
          </a:bodyPr>
          <a:lstStyle/>
          <a:p>
            <a:pPr algn="just"/>
            <a:r>
              <a:rPr lang="en-GB" dirty="0"/>
              <a:t>SEPs are </a:t>
            </a:r>
            <a:r>
              <a:rPr lang="en-GB" dirty="0" smtClean="0"/>
              <a:t>characterised </a:t>
            </a:r>
            <a:r>
              <a:rPr lang="en-GB" dirty="0"/>
              <a:t>by both amplitude (magnitude of response) and latency (time from stimulation until response).  By convention, downward deflections are positive and upward are negative. </a:t>
            </a:r>
            <a:endParaRPr lang="en-GB" dirty="0" smtClean="0"/>
          </a:p>
          <a:p>
            <a:pPr algn="just"/>
            <a:r>
              <a:rPr lang="en-GB" dirty="0"/>
              <a:t>The highest amplitude </a:t>
            </a:r>
            <a:r>
              <a:rPr lang="en-GB" dirty="0" smtClean="0"/>
              <a:t>SEPs </a:t>
            </a:r>
            <a:r>
              <a:rPr lang="en-GB" dirty="0"/>
              <a:t>are obtained after stimulation of ulnar and median nerves, and the lowest amplitude </a:t>
            </a:r>
            <a:r>
              <a:rPr lang="en-GB" dirty="0" smtClean="0"/>
              <a:t>SEPs </a:t>
            </a:r>
            <a:r>
              <a:rPr lang="en-GB" dirty="0"/>
              <a:t>are obtained after stimulation of cutaneous or dermatomal nerves. </a:t>
            </a:r>
          </a:p>
          <a:p>
            <a:pPr algn="just"/>
            <a:r>
              <a:rPr lang="en-GB" dirty="0" smtClean="0"/>
              <a:t>Similarly </a:t>
            </a:r>
            <a:r>
              <a:rPr lang="en-GB" dirty="0"/>
              <a:t>in lower limb, </a:t>
            </a:r>
            <a:r>
              <a:rPr lang="en-GB" dirty="0" err="1"/>
              <a:t>tibial</a:t>
            </a:r>
            <a:r>
              <a:rPr lang="en-GB" dirty="0"/>
              <a:t> nerve produces more reliable </a:t>
            </a:r>
            <a:r>
              <a:rPr lang="en-GB" dirty="0" smtClean="0"/>
              <a:t>SEP </a:t>
            </a:r>
            <a:r>
              <a:rPr lang="en-GB" dirty="0"/>
              <a:t>than peroneal nerve</a:t>
            </a:r>
            <a:r>
              <a:rPr lang="en-GB" dirty="0" smtClean="0"/>
              <a:t>. </a:t>
            </a:r>
            <a:r>
              <a:rPr lang="en-US" altLang="en-US" dirty="0"/>
              <a:t> </a:t>
            </a:r>
          </a:p>
          <a:p>
            <a:pPr algn="just"/>
            <a:endParaRPr lang="en-GB" dirty="0" smtClean="0"/>
          </a:p>
          <a:p>
            <a:pPr algn="just"/>
            <a:endParaRPr lang="en-GB" dirty="0"/>
          </a:p>
          <a:p>
            <a:pPr algn="just"/>
            <a:endParaRPr lang="en-GB"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603" y="2380470"/>
            <a:ext cx="2341804" cy="3122406"/>
          </a:xfrm>
          <a:prstGeom prst="rect">
            <a:avLst/>
          </a:prstGeom>
        </p:spPr>
      </p:pic>
    </p:spTree>
    <p:extLst>
      <p:ext uri="{BB962C8B-B14F-4D97-AF65-F5344CB8AC3E}">
        <p14:creationId xmlns:p14="http://schemas.microsoft.com/office/powerpoint/2010/main" val="39507071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de-DE" dirty="0" smtClean="0"/>
              <a:t>SEPs</a:t>
            </a:r>
            <a:endParaRPr lang="en-GB" dirty="0"/>
          </a:p>
        </p:txBody>
      </p:sp>
      <p:sp>
        <p:nvSpPr>
          <p:cNvPr id="5" name="Content Placeholder 4"/>
          <p:cNvSpPr>
            <a:spLocks noGrp="1"/>
          </p:cNvSpPr>
          <p:nvPr>
            <p:ph idx="1"/>
          </p:nvPr>
        </p:nvSpPr>
        <p:spPr>
          <a:xfrm>
            <a:off x="205946" y="2042984"/>
            <a:ext cx="7455242" cy="4111166"/>
          </a:xfrm>
        </p:spPr>
        <p:txBody>
          <a:bodyPr>
            <a:normAutofit/>
          </a:bodyPr>
          <a:lstStyle/>
          <a:p>
            <a:pPr algn="just"/>
            <a:r>
              <a:rPr lang="en-GB" dirty="0"/>
              <a:t>Signals are described in terms of the direction of the wave (N or P) and the standard time from stimulus to detection (latency) e.g. for median nerve stimulation, N19/P22 is the parietal sensory cortex.  </a:t>
            </a:r>
            <a:endParaRPr lang="en-GB" dirty="0" smtClean="0"/>
          </a:p>
          <a:p>
            <a:pPr algn="just"/>
            <a:r>
              <a:rPr lang="en-GB" dirty="0" smtClean="0"/>
              <a:t>There </a:t>
            </a:r>
            <a:r>
              <a:rPr lang="en-GB" dirty="0"/>
              <a:t>are a variety of </a:t>
            </a:r>
            <a:r>
              <a:rPr lang="en-GB" dirty="0" smtClean="0"/>
              <a:t>SEP </a:t>
            </a:r>
            <a:r>
              <a:rPr lang="en-GB" dirty="0"/>
              <a:t>types produced and those used for monitoring are the short latency responses because they are the most robust.</a:t>
            </a:r>
          </a:p>
          <a:p>
            <a:pPr algn="just"/>
            <a:r>
              <a:rPr lang="en-GB" dirty="0"/>
              <a:t>Any interruptions in this pathway can then be detected by </a:t>
            </a:r>
            <a:r>
              <a:rPr lang="en-GB" dirty="0" smtClean="0"/>
              <a:t>SEP </a:t>
            </a:r>
            <a:r>
              <a:rPr lang="en-GB" dirty="0"/>
              <a:t>monitoring.  </a:t>
            </a:r>
          </a:p>
        </p:txBody>
      </p:sp>
      <p:pic>
        <p:nvPicPr>
          <p:cNvPr id="5123" name="Picture 3" descr="http://neuroanesthesia.ucsf.edu/lectures/NeuroMonitPres_files/image009.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40867" y="1328473"/>
            <a:ext cx="4121618" cy="5055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97427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http://www.ccforum.com/content/figures/cc13696-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3626" y="109980"/>
            <a:ext cx="7148313" cy="5396977"/>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214184" y="5506957"/>
            <a:ext cx="11887199" cy="1077218"/>
          </a:xfrm>
          <a:prstGeom prst="rect">
            <a:avLst/>
          </a:prstGeom>
          <a:noFill/>
        </p:spPr>
        <p:txBody>
          <a:bodyPr wrap="square" rtlCol="0">
            <a:spAutoFit/>
          </a:bodyPr>
          <a:lstStyle/>
          <a:p>
            <a:pPr algn="just"/>
            <a:r>
              <a:rPr lang="en-GB" sz="1600" b="1" dirty="0"/>
              <a:t>(A)</a:t>
            </a:r>
            <a:r>
              <a:rPr lang="en-GB" sz="1600" dirty="0"/>
              <a:t> In comatose survivors after cardiac arrest, somatosensory evoked potentials are elicited by transcutaneous electrical stimulation applied to the median nerve and then recorded at </a:t>
            </a:r>
            <a:r>
              <a:rPr lang="en-GB" sz="1600" dirty="0" err="1"/>
              <a:t>Erb’s</a:t>
            </a:r>
            <a:r>
              <a:rPr lang="en-GB" sz="1600" dirty="0"/>
              <a:t> point (N9), the cervical medulla (N13) and the </a:t>
            </a:r>
            <a:r>
              <a:rPr lang="en-GB" sz="1600" dirty="0" err="1"/>
              <a:t>controlateral</a:t>
            </a:r>
            <a:r>
              <a:rPr lang="en-GB" sz="1600" dirty="0"/>
              <a:t> cortex (N20). </a:t>
            </a:r>
            <a:r>
              <a:rPr lang="en-GB" sz="1600" b="1" dirty="0"/>
              <a:t>(B)</a:t>
            </a:r>
            <a:r>
              <a:rPr lang="en-GB" sz="1600" dirty="0"/>
              <a:t> Example of present N20 cortical response (C3’) in two comatose patients after cardiac arrest. </a:t>
            </a:r>
            <a:r>
              <a:rPr lang="en-GB" sz="1600" b="1" dirty="0"/>
              <a:t>(C)</a:t>
            </a:r>
            <a:r>
              <a:rPr lang="en-GB" sz="1600" dirty="0"/>
              <a:t> Example of absent N20 cortical response (C3’) in two comatose patients after cardiac arrest.</a:t>
            </a:r>
          </a:p>
        </p:txBody>
      </p:sp>
    </p:spTree>
    <p:extLst>
      <p:ext uri="{BB962C8B-B14F-4D97-AF65-F5344CB8AC3E}">
        <p14:creationId xmlns:p14="http://schemas.microsoft.com/office/powerpoint/2010/main" val="37181064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Standard Settings</a:t>
            </a:r>
            <a:endParaRPr lang="en-GB" dirty="0"/>
          </a:p>
        </p:txBody>
      </p:sp>
      <p:sp>
        <p:nvSpPr>
          <p:cNvPr id="3" name="Content Placeholder 2"/>
          <p:cNvSpPr>
            <a:spLocks noGrp="1"/>
          </p:cNvSpPr>
          <p:nvPr>
            <p:ph idx="1"/>
          </p:nvPr>
        </p:nvSpPr>
        <p:spPr>
          <a:xfrm>
            <a:off x="646111" y="2052918"/>
            <a:ext cx="11191661" cy="4195481"/>
          </a:xfrm>
        </p:spPr>
        <p:txBody>
          <a:bodyPr>
            <a:normAutofit fontScale="92500" lnSpcReduction="20000"/>
          </a:bodyPr>
          <a:lstStyle/>
          <a:p>
            <a:pPr algn="just"/>
            <a:r>
              <a:rPr lang="en-GB" dirty="0"/>
              <a:t>Stimulus intensity: sufficient to cause a slight muscle twitch, higher used in atrophied limbs (higher intensity is painful and recruit motor </a:t>
            </a:r>
            <a:r>
              <a:rPr lang="en-GB" dirty="0" smtClean="0"/>
              <a:t>&gt; sensory </a:t>
            </a:r>
            <a:r>
              <a:rPr lang="en-GB" dirty="0"/>
              <a:t>responses</a:t>
            </a:r>
            <a:r>
              <a:rPr lang="en-GB" dirty="0" smtClean="0"/>
              <a:t>).</a:t>
            </a:r>
          </a:p>
          <a:p>
            <a:pPr algn="just"/>
            <a:r>
              <a:rPr lang="en-GB" dirty="0" smtClean="0"/>
              <a:t>Stimulus </a:t>
            </a:r>
            <a:r>
              <a:rPr lang="en-GB" dirty="0"/>
              <a:t>rate: 2-5 Hz for upper extremity stimulation and 1-2 Hz for lower extremity stimulation (rates greater than 10 Hz may cause an increase in latency and decrease in amplitude</a:t>
            </a:r>
            <a:r>
              <a:rPr lang="en-GB" dirty="0" smtClean="0"/>
              <a:t>).</a:t>
            </a:r>
          </a:p>
          <a:p>
            <a:pPr algn="just"/>
            <a:r>
              <a:rPr lang="en-GB" dirty="0" smtClean="0"/>
              <a:t>Filter </a:t>
            </a:r>
            <a:r>
              <a:rPr lang="en-GB" dirty="0"/>
              <a:t>setting: 30-3000 Hz. (Not recommended to use the 60 Hz notch filter because </a:t>
            </a:r>
            <a:r>
              <a:rPr lang="en-GB" dirty="0" smtClean="0"/>
              <a:t>SEP </a:t>
            </a:r>
            <a:r>
              <a:rPr lang="en-GB" dirty="0"/>
              <a:t>in this range contains important physiologic information</a:t>
            </a:r>
            <a:r>
              <a:rPr lang="en-GB" dirty="0" smtClean="0"/>
              <a:t>).</a:t>
            </a:r>
          </a:p>
          <a:p>
            <a:pPr algn="just"/>
            <a:r>
              <a:rPr lang="en-GB" dirty="0" smtClean="0"/>
              <a:t>Pulse </a:t>
            </a:r>
            <a:r>
              <a:rPr lang="en-GB" dirty="0"/>
              <a:t>width : 100-300 </a:t>
            </a:r>
            <a:r>
              <a:rPr lang="en-GB" dirty="0" smtClean="0"/>
              <a:t>µs</a:t>
            </a:r>
          </a:p>
          <a:p>
            <a:pPr algn="just"/>
            <a:r>
              <a:rPr lang="en-GB" dirty="0" smtClean="0"/>
              <a:t>Analysis </a:t>
            </a:r>
            <a:r>
              <a:rPr lang="en-GB" dirty="0"/>
              <a:t>time: 40 </a:t>
            </a:r>
            <a:r>
              <a:rPr lang="en-GB" dirty="0" err="1"/>
              <a:t>ms</a:t>
            </a:r>
            <a:r>
              <a:rPr lang="en-GB" dirty="0"/>
              <a:t> for UE and 60 </a:t>
            </a:r>
            <a:r>
              <a:rPr lang="en-GB" dirty="0" err="1"/>
              <a:t>ms</a:t>
            </a:r>
            <a:r>
              <a:rPr lang="en-GB" dirty="0"/>
              <a:t> for </a:t>
            </a:r>
            <a:r>
              <a:rPr lang="en-GB" dirty="0" smtClean="0"/>
              <a:t>LE.</a:t>
            </a:r>
          </a:p>
          <a:p>
            <a:pPr algn="just"/>
            <a:r>
              <a:rPr lang="en-GB" dirty="0" smtClean="0"/>
              <a:t>Amplifier </a:t>
            </a:r>
            <a:r>
              <a:rPr lang="en-GB" dirty="0"/>
              <a:t>sensitivity: 10 µV for the spine and scalp potentials and 20 µV for peripheral </a:t>
            </a:r>
            <a:r>
              <a:rPr lang="en-GB" dirty="0" smtClean="0"/>
              <a:t>potentials.</a:t>
            </a:r>
          </a:p>
          <a:p>
            <a:pPr algn="just"/>
            <a:r>
              <a:rPr lang="en-GB" dirty="0" smtClean="0"/>
              <a:t>Number </a:t>
            </a:r>
            <a:r>
              <a:rPr lang="en-GB" dirty="0"/>
              <a:t>averaged: 500-2000 for reproducible wave forms (depends on noise</a:t>
            </a:r>
            <a:r>
              <a:rPr lang="en-GB" dirty="0" smtClean="0"/>
              <a:t>). </a:t>
            </a:r>
          </a:p>
          <a:p>
            <a:pPr algn="just"/>
            <a:r>
              <a:rPr lang="en-GB" dirty="0" smtClean="0"/>
              <a:t>Electrode </a:t>
            </a:r>
            <a:r>
              <a:rPr lang="en-GB" dirty="0"/>
              <a:t>impedance: </a:t>
            </a:r>
            <a:r>
              <a:rPr lang="en-GB" dirty="0" smtClean="0"/>
              <a:t>&lt;5000 </a:t>
            </a:r>
            <a:r>
              <a:rPr lang="el-GR" dirty="0" smtClean="0"/>
              <a:t>Ω</a:t>
            </a:r>
            <a:endParaRPr lang="en-GB" dirty="0"/>
          </a:p>
        </p:txBody>
      </p:sp>
    </p:spTree>
    <p:extLst>
      <p:ext uri="{BB962C8B-B14F-4D97-AF65-F5344CB8AC3E}">
        <p14:creationId xmlns:p14="http://schemas.microsoft.com/office/powerpoint/2010/main" val="272218551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xmlns=""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0</TotalTime>
  <Words>547</Words>
  <Application>Microsoft Office PowerPoint</Application>
  <PresentationFormat>Benutzerdefiniert</PresentationFormat>
  <Paragraphs>61</Paragraphs>
  <Slides>12</Slides>
  <Notes>0</Notes>
  <HiddenSlides>0</HiddenSlides>
  <MMClips>0</MMClips>
  <ScaleCrop>false</ScaleCrop>
  <HeadingPairs>
    <vt:vector size="4" baseType="variant">
      <vt:variant>
        <vt:lpstr>Design</vt:lpstr>
      </vt:variant>
      <vt:variant>
        <vt:i4>1</vt:i4>
      </vt:variant>
      <vt:variant>
        <vt:lpstr>Folientitel</vt:lpstr>
      </vt:variant>
      <vt:variant>
        <vt:i4>12</vt:i4>
      </vt:variant>
    </vt:vector>
  </HeadingPairs>
  <TitlesOfParts>
    <vt:vector size="13" baseType="lpstr">
      <vt:lpstr>Ion</vt:lpstr>
      <vt:lpstr>Sensory-Evoked Potentials</vt:lpstr>
      <vt:lpstr>General Info</vt:lpstr>
      <vt:lpstr>General Info</vt:lpstr>
      <vt:lpstr>Methods</vt:lpstr>
      <vt:lpstr>Somatosensory-evoked potentials</vt:lpstr>
      <vt:lpstr>SEPs</vt:lpstr>
      <vt:lpstr>SEPs</vt:lpstr>
      <vt:lpstr>PowerPoint-Präsentation</vt:lpstr>
      <vt:lpstr>Standard Settings</vt:lpstr>
      <vt:lpstr>Averaging</vt:lpstr>
      <vt:lpstr>PowerPoint-Präsentation</vt:lpstr>
      <vt:lpstr>PowerPoint-Präsentation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Sensory-Evoked Potentials</dc:title>
  <dc:creator>Steph Irving</dc:creator>
  <cp:lastModifiedBy>sirving</cp:lastModifiedBy>
  <cp:revision>42</cp:revision>
  <dcterms:created xsi:type="dcterms:W3CDTF">2015-11-30T10:35:34Z</dcterms:created>
  <dcterms:modified xsi:type="dcterms:W3CDTF">2015-12-03T12:40:57Z</dcterms:modified>
</cp:coreProperties>
</file>

<file path=docProps/thumbnail.jpeg>
</file>